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7416824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LTP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,,JURBARKAS 2018”</a:t>
            </a:r>
            <a:endParaRPr lang="lt-LT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PARAMOS PLANAS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Users\giedrius.bladys\AppData\Local\Microsoft\Windows\Temporary Internet Files\Content.Outlook\YPO6MGXP\skyd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79"/>
            <a:ext cx="3425319" cy="36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" y="68524"/>
            <a:ext cx="895111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34628" y="103420"/>
            <a:ext cx="5509172" cy="584775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/>
              <a:t>KMPB </a:t>
            </a:r>
            <a:r>
              <a:rPr lang="en-US" sz="1600" b="1" dirty="0" smtClean="0"/>
              <a:t>LAUKO TAKTIN</a:t>
            </a:r>
            <a:r>
              <a:rPr lang="lt-LT" sz="1600" b="1" dirty="0" smtClean="0"/>
              <a:t>ĖS </a:t>
            </a:r>
            <a:r>
              <a:rPr lang="lt-LT" sz="1600" b="1" dirty="0"/>
              <a:t>P</a:t>
            </a:r>
            <a:r>
              <a:rPr lang="lt-LT" sz="1600" b="1" dirty="0" smtClean="0"/>
              <a:t>RATYBOS „</a:t>
            </a:r>
            <a:r>
              <a:rPr lang="en-US" sz="1600" b="1" dirty="0" smtClean="0"/>
              <a:t>JURBARKAS</a:t>
            </a:r>
            <a:r>
              <a:rPr lang="lt-LT" sz="1600" b="1" dirty="0" smtClean="0"/>
              <a:t> 201</a:t>
            </a:r>
            <a:r>
              <a:rPr lang="en-US" sz="1600" b="1" dirty="0" smtClean="0"/>
              <a:t>8</a:t>
            </a:r>
            <a:r>
              <a:rPr lang="lt-LT" sz="1600" b="1" dirty="0" smtClean="0"/>
              <a:t>“ </a:t>
            </a:r>
            <a:r>
              <a:rPr lang="en-US" sz="1600" b="1" dirty="0"/>
              <a:t>1</a:t>
            </a:r>
            <a:r>
              <a:rPr lang="lt-LT" sz="1600" b="1" dirty="0" smtClean="0"/>
              <a:t>/5</a:t>
            </a:r>
          </a:p>
          <a:p>
            <a:pPr algn="ctr"/>
            <a:r>
              <a:rPr lang="lt-LT" sz="1600" b="1" dirty="0" smtClean="0"/>
              <a:t>I FAZĖ </a:t>
            </a:r>
            <a:r>
              <a:rPr lang="en-US" sz="1600" b="1" dirty="0" smtClean="0"/>
              <a:t>PASIRUO</a:t>
            </a:r>
            <a:r>
              <a:rPr lang="lt-LT" sz="1600" b="1" dirty="0" smtClean="0"/>
              <a:t>ŠIMAS 201</a:t>
            </a:r>
            <a:r>
              <a:rPr lang="en-US" sz="1600" b="1" dirty="0" smtClean="0"/>
              <a:t>8</a:t>
            </a:r>
            <a:r>
              <a:rPr lang="lt-LT" sz="1600" b="1" dirty="0" smtClean="0"/>
              <a:t>-0</a:t>
            </a:r>
            <a:r>
              <a:rPr lang="en-US" sz="1600" b="1" dirty="0"/>
              <a:t>5</a:t>
            </a:r>
            <a:r>
              <a:rPr lang="lt-LT" sz="1600" b="1" dirty="0" smtClean="0"/>
              <a:t>-</a:t>
            </a:r>
            <a:r>
              <a:rPr lang="en-US" sz="1600" b="1" dirty="0" smtClean="0"/>
              <a:t>0</a:t>
            </a:r>
            <a:r>
              <a:rPr lang="lt-LT" sz="1600" b="1" dirty="0" smtClean="0"/>
              <a:t>2/04</a:t>
            </a:r>
            <a:endParaRPr lang="lt-LT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1066800"/>
            <a:ext cx="2133600" cy="110799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 smtClean="0"/>
              <a:t>2/04</a:t>
            </a:r>
            <a:r>
              <a:rPr lang="en-US" sz="800" dirty="0" smtClean="0"/>
              <a:t> </a:t>
            </a:r>
          </a:p>
          <a:p>
            <a:r>
              <a:rPr lang="lt-LT" sz="1000" b="1" dirty="0" smtClean="0"/>
              <a:t>Pratybų vietos įrengimas.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Savivaldybė </a:t>
            </a:r>
            <a:r>
              <a:rPr lang="lt-LT" sz="800" dirty="0"/>
              <a:t>informuoja vietos </a:t>
            </a:r>
            <a:r>
              <a:rPr lang="lt-LT" sz="800" dirty="0" smtClean="0"/>
              <a:t>gyventojus;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 </a:t>
            </a:r>
            <a:r>
              <a:rPr lang="lt-LT" sz="800" dirty="0"/>
              <a:t>A</a:t>
            </a:r>
            <a:r>
              <a:rPr lang="lt-LT" sz="800" dirty="0" smtClean="0"/>
              <a:t>pie  40 m3 smėlio ar žvyro;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Sanitariniai mazgai.</a:t>
            </a:r>
          </a:p>
          <a:p>
            <a:r>
              <a:rPr lang="lt-LT" sz="800" dirty="0" smtClean="0"/>
              <a:t> Kontaktinis asmuo  </a:t>
            </a:r>
            <a:r>
              <a:rPr lang="lt-LT" sz="800" dirty="0" err="1" smtClean="0"/>
              <a:t>št</a:t>
            </a:r>
            <a:r>
              <a:rPr lang="lt-LT" sz="800" dirty="0" smtClean="0"/>
              <a:t>. </a:t>
            </a:r>
            <a:r>
              <a:rPr lang="lt-LT" sz="800" dirty="0" err="1" smtClean="0"/>
              <a:t>srž</a:t>
            </a:r>
            <a:r>
              <a:rPr lang="lt-LT" sz="800" dirty="0" smtClean="0"/>
              <a:t>. Antanas  Einingis  Tel. Nr. 8 686 71388</a:t>
            </a:r>
            <a:endParaRPr lang="lt-LT" sz="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71600" y="2144018"/>
            <a:ext cx="1066800" cy="751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14400" y="2552700"/>
            <a:ext cx="685800" cy="685800"/>
            <a:chOff x="914400" y="2438400"/>
            <a:chExt cx="685800" cy="685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14400" y="24384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914400" y="3124200"/>
              <a:ext cx="685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4400" y="2438400"/>
              <a:ext cx="685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00200" y="24384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600200" y="2552700"/>
            <a:ext cx="4876800" cy="1866900"/>
            <a:chOff x="1600200" y="2552700"/>
            <a:chExt cx="4876800" cy="18669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600200" y="3657600"/>
              <a:ext cx="434428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600200" y="2552700"/>
              <a:ext cx="3352800" cy="1104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53000" y="2552700"/>
              <a:ext cx="1524000" cy="34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034628" y="3505200"/>
              <a:ext cx="2918372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953000" y="3505200"/>
              <a:ext cx="14478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400800" y="2895600"/>
              <a:ext cx="7620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971800" y="3200400"/>
              <a:ext cx="304800" cy="838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817414" y="3619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</a:t>
            </a:r>
            <a:endParaRPr lang="lt-LT" dirty="0"/>
          </a:p>
        </p:txBody>
      </p:sp>
      <p:sp>
        <p:nvSpPr>
          <p:cNvPr id="43" name="TextBox 42"/>
          <p:cNvSpPr txBox="1"/>
          <p:nvPr/>
        </p:nvSpPr>
        <p:spPr>
          <a:xfrm>
            <a:off x="966031" y="276466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76600" y="32238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19365" y="4876800"/>
            <a:ext cx="2133600" cy="110799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 smtClean="0"/>
              <a:t>2/04</a:t>
            </a:r>
            <a:r>
              <a:rPr lang="en-US" sz="800" dirty="0" smtClean="0"/>
              <a:t> </a:t>
            </a:r>
          </a:p>
          <a:p>
            <a:r>
              <a:rPr lang="lt-LT" sz="1000" b="1" dirty="0" smtClean="0"/>
              <a:t>Pratybų vietos įrengimas.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1</a:t>
            </a:r>
            <a:r>
              <a:rPr lang="lt-LT" sz="800" dirty="0"/>
              <a:t>. </a:t>
            </a:r>
            <a:r>
              <a:rPr lang="lt-LT" sz="800" dirty="0" smtClean="0"/>
              <a:t>Savivaldybė </a:t>
            </a:r>
            <a:r>
              <a:rPr lang="lt-LT" sz="800" dirty="0"/>
              <a:t>informuoja vietos </a:t>
            </a:r>
            <a:r>
              <a:rPr lang="lt-LT" sz="800" dirty="0" smtClean="0"/>
              <a:t>gyventojus;</a:t>
            </a:r>
          </a:p>
          <a:p>
            <a:r>
              <a:rPr lang="lt-LT" sz="800" dirty="0" smtClean="0"/>
              <a:t>2.  </a:t>
            </a:r>
            <a:r>
              <a:rPr lang="lt-LT" sz="800" dirty="0"/>
              <a:t>A</a:t>
            </a:r>
            <a:r>
              <a:rPr lang="lt-LT" sz="800" dirty="0" smtClean="0"/>
              <a:t>pie  40 m3 smėlio ar žvyro;</a:t>
            </a:r>
          </a:p>
          <a:p>
            <a:r>
              <a:rPr lang="lt-LT" sz="800" dirty="0" smtClean="0"/>
              <a:t>3. Sanitariniai mazgai.</a:t>
            </a:r>
          </a:p>
          <a:p>
            <a:r>
              <a:rPr lang="lt-LT" sz="800" dirty="0" smtClean="0"/>
              <a:t> Kontaktinis asmuo  </a:t>
            </a:r>
            <a:r>
              <a:rPr lang="lt-LT" sz="800" dirty="0" err="1" smtClean="0"/>
              <a:t>št</a:t>
            </a:r>
            <a:r>
              <a:rPr lang="lt-LT" sz="800" dirty="0" smtClean="0"/>
              <a:t>. </a:t>
            </a:r>
            <a:r>
              <a:rPr lang="lt-LT" sz="800" dirty="0" err="1" smtClean="0"/>
              <a:t>srž</a:t>
            </a:r>
            <a:r>
              <a:rPr lang="lt-LT" sz="800" dirty="0" smtClean="0"/>
              <a:t>. </a:t>
            </a:r>
            <a:r>
              <a:rPr lang="lt-LT" sz="800" dirty="0"/>
              <a:t>S</a:t>
            </a:r>
            <a:r>
              <a:rPr lang="lt-LT" sz="800" dirty="0" smtClean="0"/>
              <a:t>aulius Skilinskas  Tel. Nr. 8 611 36362</a:t>
            </a:r>
            <a:endParaRPr lang="lt-LT" sz="8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2514600" y="3988832"/>
            <a:ext cx="457200" cy="8879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35981" y="4192780"/>
            <a:ext cx="2133600" cy="110799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 smtClean="0"/>
              <a:t>2/04</a:t>
            </a:r>
            <a:r>
              <a:rPr lang="en-US" sz="800" dirty="0" smtClean="0"/>
              <a:t> </a:t>
            </a:r>
          </a:p>
          <a:p>
            <a:r>
              <a:rPr lang="lt-LT" sz="1000" b="1" dirty="0" smtClean="0"/>
              <a:t>Pratybų vietos įrengimas.</a:t>
            </a:r>
          </a:p>
          <a:p>
            <a:r>
              <a:rPr lang="lt-LT" sz="800" dirty="0" smtClean="0"/>
              <a:t>Reikalinga parama: </a:t>
            </a:r>
          </a:p>
          <a:p>
            <a:r>
              <a:rPr lang="lt-LT" sz="800" dirty="0" smtClean="0"/>
              <a:t>Savivaldybė </a:t>
            </a:r>
            <a:r>
              <a:rPr lang="lt-LT" sz="800" dirty="0"/>
              <a:t>informuoja vietos </a:t>
            </a:r>
            <a:r>
              <a:rPr lang="lt-LT" sz="800" dirty="0" smtClean="0"/>
              <a:t> gyventojus.</a:t>
            </a:r>
          </a:p>
          <a:p>
            <a:r>
              <a:rPr lang="lt-LT" sz="800" dirty="0" smtClean="0"/>
              <a:t>Reikalinga  informacija  kuriose  vietose galima kasti apkasus, pozicijas.</a:t>
            </a:r>
          </a:p>
          <a:p>
            <a:r>
              <a:rPr lang="lt-LT" sz="800" dirty="0" smtClean="0"/>
              <a:t> Kontaktinis asmuo 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Antanas  Einingis Tel</a:t>
            </a:r>
            <a:r>
              <a:rPr lang="lt-LT" sz="800" dirty="0" smtClean="0"/>
              <a:t>. Nr. </a:t>
            </a:r>
            <a:r>
              <a:rPr lang="lt-LT" sz="800" dirty="0"/>
              <a:t>8 686 71388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4114800" y="3408484"/>
            <a:ext cx="1295400" cy="7825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" y="77787"/>
            <a:ext cx="8955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4628" y="103420"/>
            <a:ext cx="5509172" cy="584775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/>
              <a:t>KMPB </a:t>
            </a:r>
            <a:r>
              <a:rPr lang="en-US" sz="1600" b="1" dirty="0"/>
              <a:t>LAUKO TAKTIN</a:t>
            </a:r>
            <a:r>
              <a:rPr lang="lt-LT" sz="1600" b="1" dirty="0"/>
              <a:t>ĖS PRATYBOS „</a:t>
            </a:r>
            <a:r>
              <a:rPr lang="en-US" sz="1600" b="1" dirty="0" smtClean="0"/>
              <a:t>JURBARKAS</a:t>
            </a:r>
            <a:r>
              <a:rPr lang="lt-LT" sz="1600" b="1" dirty="0" smtClean="0"/>
              <a:t> 201</a:t>
            </a:r>
            <a:r>
              <a:rPr lang="en-US" sz="1600" b="1" dirty="0" smtClean="0"/>
              <a:t>8</a:t>
            </a:r>
            <a:r>
              <a:rPr lang="lt-LT" sz="1600" b="1" dirty="0" smtClean="0"/>
              <a:t>“ </a:t>
            </a:r>
            <a:r>
              <a:rPr lang="en-US" sz="1600" b="1" dirty="0" smtClean="0"/>
              <a:t>2</a:t>
            </a:r>
            <a:r>
              <a:rPr lang="lt-LT" sz="1600" b="1" dirty="0" smtClean="0"/>
              <a:t>/</a:t>
            </a:r>
            <a:r>
              <a:rPr lang="lt-LT" sz="1600" b="1" dirty="0"/>
              <a:t>5</a:t>
            </a:r>
            <a:endParaRPr lang="lt-LT" sz="1600" b="1" dirty="0" smtClean="0"/>
          </a:p>
          <a:p>
            <a:pPr algn="ctr"/>
            <a:r>
              <a:rPr lang="lt-LT" sz="1600" b="1" dirty="0" smtClean="0"/>
              <a:t>I</a:t>
            </a:r>
            <a:r>
              <a:rPr lang="en-US" sz="1600" b="1" dirty="0"/>
              <a:t>I</a:t>
            </a:r>
            <a:r>
              <a:rPr lang="lt-LT" sz="1600" b="1" dirty="0" smtClean="0"/>
              <a:t> FAZĖ </a:t>
            </a:r>
            <a:r>
              <a:rPr lang="lt-LT" sz="1600" b="1" dirty="0" smtClean="0">
                <a:solidFill>
                  <a:srgbClr val="FF0000"/>
                </a:solidFill>
              </a:rPr>
              <a:t>I ETAPAS </a:t>
            </a:r>
            <a:r>
              <a:rPr lang="lt-LT" sz="1600" b="1" dirty="0" smtClean="0"/>
              <a:t>,,GYNYBA SEKTORIUJE“  201</a:t>
            </a:r>
            <a:r>
              <a:rPr lang="en-US" sz="1600" b="1" dirty="0" smtClean="0"/>
              <a:t>8</a:t>
            </a:r>
            <a:r>
              <a:rPr lang="lt-LT" sz="1600" b="1" dirty="0" smtClean="0"/>
              <a:t>-0</a:t>
            </a:r>
            <a:r>
              <a:rPr lang="en-US" sz="1600" b="1" dirty="0"/>
              <a:t>5</a:t>
            </a:r>
            <a:r>
              <a:rPr lang="lt-LT" sz="1600" b="1" dirty="0" smtClean="0"/>
              <a:t>-</a:t>
            </a:r>
            <a:r>
              <a:rPr lang="en-US" sz="1600" b="1" dirty="0" smtClean="0"/>
              <a:t>07/08</a:t>
            </a:r>
            <a:endParaRPr lang="lt-LT" sz="1600" b="1" dirty="0"/>
          </a:p>
        </p:txBody>
      </p:sp>
      <p:sp>
        <p:nvSpPr>
          <p:cNvPr id="4" name="Oval 3"/>
          <p:cNvSpPr/>
          <p:nvPr/>
        </p:nvSpPr>
        <p:spPr>
          <a:xfrm>
            <a:off x="7391400" y="2590800"/>
            <a:ext cx="15240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7869077" y="32062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4244868"/>
            <a:ext cx="2133600" cy="123110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 smtClean="0"/>
              <a:t>7 10:00-2018 05 11 12:00</a:t>
            </a:r>
            <a:endParaRPr lang="en-US" sz="800" dirty="0" smtClean="0"/>
          </a:p>
          <a:p>
            <a:r>
              <a:rPr lang="lt-LT" sz="1000" b="1" dirty="0" smtClean="0"/>
              <a:t>Susitelkimo rajonas Gelgaudiškyje.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Savivaldybė </a:t>
            </a:r>
            <a:r>
              <a:rPr lang="lt-LT" sz="800" dirty="0"/>
              <a:t>informuoja vietos </a:t>
            </a:r>
            <a:r>
              <a:rPr lang="lt-LT" sz="800" dirty="0" smtClean="0"/>
              <a:t>gyventojus;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 Gelgaudiškio sen. numatyti vietą apie 200 karių ir 20 transporto priemonių išsidėstymui;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Sanitariniai mazgai. </a:t>
            </a:r>
            <a:endParaRPr lang="en-US" sz="800" dirty="0" smtClean="0"/>
          </a:p>
          <a:p>
            <a:r>
              <a:rPr lang="lt-LT" sz="800" dirty="0"/>
              <a:t> Kontaktinis asmuo  </a:t>
            </a:r>
            <a:r>
              <a:rPr lang="en-US" sz="800" dirty="0" err="1" smtClean="0"/>
              <a:t>vr</a:t>
            </a:r>
            <a:r>
              <a:rPr lang="lt-LT" sz="800" dirty="0" smtClean="0"/>
              <a:t>š. Petras Ziekis</a:t>
            </a:r>
            <a:endParaRPr lang="lt-LT" sz="800" dirty="0"/>
          </a:p>
          <a:p>
            <a:r>
              <a:rPr lang="lt-LT" sz="800" dirty="0"/>
              <a:t>Tel. Nr. </a:t>
            </a:r>
            <a:r>
              <a:rPr lang="lt-LT" sz="800" dirty="0" smtClean="0"/>
              <a:t>8 686 41311</a:t>
            </a:r>
            <a:endParaRPr lang="lt-LT" sz="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78324" y="1733931"/>
            <a:ext cx="1600200" cy="1406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609830"/>
            <a:ext cx="2133600" cy="110799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/>
              <a:t>8</a:t>
            </a:r>
            <a:r>
              <a:rPr lang="lt-LT" sz="800" dirty="0" smtClean="0"/>
              <a:t>  06:00 -  09:00</a:t>
            </a:r>
            <a:endParaRPr lang="en-US" sz="800" dirty="0" smtClean="0"/>
          </a:p>
          <a:p>
            <a:r>
              <a:rPr lang="lt-LT" sz="1000" b="1" dirty="0" smtClean="0"/>
              <a:t>Kelio užtvara.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3 sunkiasvorės transporto priemonės;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Kelio ženklai (greičio ribojimas 20 km/h).</a:t>
            </a:r>
          </a:p>
          <a:p>
            <a:r>
              <a:rPr lang="lt-LT" sz="800" dirty="0"/>
              <a:t> Kontaktinis asmuo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Antanas  Einingis  Tel. Nr. 8 686 </a:t>
            </a:r>
            <a:r>
              <a:rPr lang="lt-LT" sz="800" dirty="0" smtClean="0"/>
              <a:t>71388</a:t>
            </a:r>
            <a:endParaRPr lang="lt-LT" sz="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305800" y="3686951"/>
            <a:ext cx="411006" cy="5608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038600" y="2895600"/>
            <a:ext cx="457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TextBox 17"/>
          <p:cNvSpPr txBox="1"/>
          <p:nvPr/>
        </p:nvSpPr>
        <p:spPr>
          <a:xfrm>
            <a:off x="4114800" y="30012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7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6428355" y="1863074"/>
            <a:ext cx="2460938" cy="73866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/>
              <a:t>8</a:t>
            </a:r>
            <a:r>
              <a:rPr lang="lt-LT" sz="800" dirty="0" smtClean="0"/>
              <a:t>  00:00 -  09:00</a:t>
            </a:r>
            <a:endParaRPr lang="en-US" sz="800" dirty="0" smtClean="0"/>
          </a:p>
          <a:p>
            <a:r>
              <a:rPr lang="lt-LT" sz="1000" b="1" dirty="0" smtClean="0"/>
              <a:t>Gynyba sektoriuje (Gelgaudiškis – Kiduliai).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1. Karo ir civilinė policija reguliuoja eismą;</a:t>
            </a:r>
          </a:p>
          <a:p>
            <a:r>
              <a:rPr lang="lt-LT" sz="800" dirty="0" smtClean="0"/>
              <a:t>2. Lydi koloną (priekis, galas). </a:t>
            </a:r>
            <a:endParaRPr lang="lt-LT" sz="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895600" y="2514600"/>
            <a:ext cx="4267200" cy="1524000"/>
            <a:chOff x="2895600" y="2514600"/>
            <a:chExt cx="4267200" cy="1524000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477000" y="2895601"/>
              <a:ext cx="685800" cy="380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05600" y="3276600"/>
              <a:ext cx="4572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571206" y="2514600"/>
              <a:ext cx="1905794" cy="383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895600" y="2514600"/>
              <a:ext cx="1675606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00797" y="3276600"/>
              <a:ext cx="1675606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876403" y="3276600"/>
              <a:ext cx="1829198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95600" y="3276600"/>
              <a:ext cx="305197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172200" y="317121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6</a:t>
            </a:r>
            <a:endParaRPr lang="lt-LT" dirty="0"/>
          </a:p>
        </p:txBody>
      </p:sp>
      <p:cxnSp>
        <p:nvCxnSpPr>
          <p:cNvPr id="40" name="Straight Arrow Connector 39"/>
          <p:cNvCxnSpPr>
            <a:endCxn id="38" idx="0"/>
          </p:cNvCxnSpPr>
          <p:nvPr/>
        </p:nvCxnSpPr>
        <p:spPr>
          <a:xfrm flipH="1">
            <a:off x="6324600" y="2601738"/>
            <a:ext cx="1066800" cy="569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" y="609600"/>
            <a:ext cx="2133600" cy="123110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 smtClean="0"/>
              <a:t>7  09:00 -  18:00</a:t>
            </a:r>
          </a:p>
          <a:p>
            <a:r>
              <a:rPr lang="lt-LT" sz="1000" b="1" dirty="0" smtClean="0"/>
              <a:t>Bataliono persidislokavimas:</a:t>
            </a:r>
          </a:p>
          <a:p>
            <a:r>
              <a:rPr lang="lt-LT" sz="800" dirty="0" smtClean="0"/>
              <a:t>2, 4 , 5 kolona KMPB – </a:t>
            </a:r>
            <a:r>
              <a:rPr lang="lt-LT" sz="800" dirty="0" err="1" smtClean="0"/>
              <a:t>Eičiai</a:t>
            </a:r>
            <a:r>
              <a:rPr lang="lt-LT" sz="800" dirty="0" smtClean="0"/>
              <a:t> – Jurbarkas – Kiduliai – Gelgaudiškis;</a:t>
            </a:r>
          </a:p>
          <a:p>
            <a:r>
              <a:rPr lang="lt-LT" sz="800" dirty="0" smtClean="0"/>
              <a:t>1, 3  kolona KMPB – Viešvilė – Jurbarkas – Gelgaudiškis. </a:t>
            </a:r>
            <a:endParaRPr lang="en-US" sz="800" dirty="0" smtClean="0"/>
          </a:p>
          <a:p>
            <a:r>
              <a:rPr lang="lt-LT" sz="800" dirty="0" smtClean="0"/>
              <a:t>Reikalinga parama 5 kolonų palydai:</a:t>
            </a:r>
          </a:p>
          <a:p>
            <a:r>
              <a:rPr lang="lt-LT" sz="800" dirty="0"/>
              <a:t>1. Karo ir civilinė policija reguliuoja eismą;</a:t>
            </a:r>
          </a:p>
          <a:p>
            <a:r>
              <a:rPr lang="lt-LT" sz="800" dirty="0"/>
              <a:t>2. Lydi koloną (priekis, galas</a:t>
            </a:r>
            <a:r>
              <a:rPr lang="lt-LT" sz="800" dirty="0" smtClean="0"/>
              <a:t>).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2630" y="230533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86430" y="2211285"/>
            <a:ext cx="457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" y="1809928"/>
            <a:ext cx="652830" cy="73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2209800" y="3473630"/>
            <a:ext cx="457200" cy="463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2388774" y="4058706"/>
            <a:ext cx="659424" cy="11464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47901" y="3879987"/>
            <a:ext cx="2057003" cy="110799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/>
              <a:t>8</a:t>
            </a:r>
            <a:r>
              <a:rPr lang="lt-LT" sz="800" dirty="0" smtClean="0"/>
              <a:t>  08:00 -  12:00</a:t>
            </a:r>
            <a:endParaRPr lang="en-US" sz="800" dirty="0" smtClean="0"/>
          </a:p>
          <a:p>
            <a:r>
              <a:rPr lang="lt-LT" sz="1000" b="1" dirty="0" smtClean="0"/>
              <a:t>Kelio užtvara.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3 sunkiasvorės transporto priemonės;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Kelio ženklai (greičio ribojimas 20 km/h).</a:t>
            </a:r>
          </a:p>
          <a:p>
            <a:r>
              <a:rPr lang="lt-LT" sz="800" dirty="0"/>
              <a:t> Kontaktinis asmuo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Saulius Skilinskas  </a:t>
            </a:r>
            <a:endParaRPr lang="lt-LT" sz="800" dirty="0" smtClean="0"/>
          </a:p>
          <a:p>
            <a:r>
              <a:rPr lang="lt-LT" sz="800" dirty="0" smtClean="0"/>
              <a:t>Tel</a:t>
            </a:r>
            <a:r>
              <a:rPr lang="lt-LT" sz="800" dirty="0"/>
              <a:t>. Nr. 8 611 </a:t>
            </a:r>
            <a:r>
              <a:rPr lang="lt-LT" sz="800" dirty="0" smtClean="0"/>
              <a:t>36362 </a:t>
            </a:r>
            <a:endParaRPr lang="lt-LT" sz="800" dirty="0"/>
          </a:p>
        </p:txBody>
      </p:sp>
      <p:sp>
        <p:nvSpPr>
          <p:cNvPr id="59" name="TextBox 58"/>
          <p:cNvSpPr txBox="1"/>
          <p:nvPr/>
        </p:nvSpPr>
        <p:spPr>
          <a:xfrm>
            <a:off x="2296196" y="352108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9</a:t>
            </a:r>
          </a:p>
        </p:txBody>
      </p:sp>
      <p:sp>
        <p:nvSpPr>
          <p:cNvPr id="60" name="Oval 59"/>
          <p:cNvSpPr/>
          <p:nvPr/>
        </p:nvSpPr>
        <p:spPr>
          <a:xfrm>
            <a:off x="1817778" y="3686951"/>
            <a:ext cx="381000" cy="386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1" name="TextBox 60"/>
          <p:cNvSpPr txBox="1"/>
          <p:nvPr/>
        </p:nvSpPr>
        <p:spPr>
          <a:xfrm>
            <a:off x="1817778" y="3705753"/>
            <a:ext cx="57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10</a:t>
            </a:r>
            <a:endParaRPr lang="lt-LT" dirty="0"/>
          </a:p>
        </p:txBody>
      </p:sp>
      <p:sp>
        <p:nvSpPr>
          <p:cNvPr id="62" name="TextBox 61"/>
          <p:cNvSpPr txBox="1"/>
          <p:nvPr/>
        </p:nvSpPr>
        <p:spPr>
          <a:xfrm>
            <a:off x="117219" y="5583310"/>
            <a:ext cx="2133600" cy="86177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/>
              <a:t>8</a:t>
            </a:r>
            <a:r>
              <a:rPr lang="lt-LT" sz="800" dirty="0" smtClean="0"/>
              <a:t> 00:00- 14:00</a:t>
            </a:r>
            <a:endParaRPr lang="en-US" sz="800" dirty="0" smtClean="0"/>
          </a:p>
          <a:p>
            <a:r>
              <a:rPr lang="lt-LT" sz="1000" b="1" dirty="0" smtClean="0"/>
              <a:t>Kidulių med. punkto įsteigimas.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Budintis medicininis personalas;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Greitosios pagalbos automobilis (galimas iškvietimas). </a:t>
            </a:r>
            <a:endParaRPr lang="lt-LT" sz="800" dirty="0"/>
          </a:p>
        </p:txBody>
      </p:sp>
      <p:cxnSp>
        <p:nvCxnSpPr>
          <p:cNvPr id="63" name="Straight Arrow Connector 62"/>
          <p:cNvCxnSpPr>
            <a:endCxn id="61" idx="2"/>
          </p:cNvCxnSpPr>
          <p:nvPr/>
        </p:nvCxnSpPr>
        <p:spPr>
          <a:xfrm flipV="1">
            <a:off x="1473899" y="4075085"/>
            <a:ext cx="629377" cy="15082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816173" y="6445084"/>
            <a:ext cx="457200" cy="396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1" name="TextBox 70"/>
          <p:cNvSpPr txBox="1"/>
          <p:nvPr/>
        </p:nvSpPr>
        <p:spPr>
          <a:xfrm>
            <a:off x="6816173" y="6395900"/>
            <a:ext cx="4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11</a:t>
            </a:r>
            <a:endParaRPr lang="lt-LT" dirty="0"/>
          </a:p>
        </p:txBody>
      </p:sp>
      <p:sp>
        <p:nvSpPr>
          <p:cNvPr id="72" name="TextBox 71"/>
          <p:cNvSpPr txBox="1"/>
          <p:nvPr/>
        </p:nvSpPr>
        <p:spPr>
          <a:xfrm>
            <a:off x="6831448" y="5543716"/>
            <a:ext cx="2133600" cy="86177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/>
              <a:t>8</a:t>
            </a:r>
            <a:r>
              <a:rPr lang="lt-LT" sz="800" dirty="0" smtClean="0"/>
              <a:t> 00:00- 14:00</a:t>
            </a:r>
            <a:endParaRPr lang="en-US" sz="800" dirty="0" smtClean="0"/>
          </a:p>
          <a:p>
            <a:r>
              <a:rPr lang="lt-LT" sz="1000" b="1" dirty="0" smtClean="0"/>
              <a:t>Masiniai sužeidimai</a:t>
            </a:r>
          </a:p>
          <a:p>
            <a:r>
              <a:rPr lang="lt-LT" sz="800" dirty="0" smtClean="0"/>
              <a:t>Šakių ligoninė.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Ligoninės personalui būti pasiruošus priimti 40 sužeistų karių.</a:t>
            </a:r>
            <a:endParaRPr lang="lt-LT" sz="8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7260235" y="6389159"/>
            <a:ext cx="632526" cy="2651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1226249" y="2518410"/>
            <a:ext cx="495300" cy="4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7" name="TextBox 76"/>
          <p:cNvSpPr txBox="1"/>
          <p:nvPr/>
        </p:nvSpPr>
        <p:spPr>
          <a:xfrm>
            <a:off x="1207490" y="2627819"/>
            <a:ext cx="4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13</a:t>
            </a:r>
            <a:endParaRPr lang="lt-LT" dirty="0"/>
          </a:p>
        </p:txBody>
      </p:sp>
      <p:sp>
        <p:nvSpPr>
          <p:cNvPr id="78" name="TextBox 77"/>
          <p:cNvSpPr txBox="1"/>
          <p:nvPr/>
        </p:nvSpPr>
        <p:spPr>
          <a:xfrm>
            <a:off x="33951" y="3095535"/>
            <a:ext cx="1642449" cy="1446550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/>
              <a:t>8</a:t>
            </a:r>
            <a:r>
              <a:rPr lang="lt-LT" sz="800" dirty="0" smtClean="0"/>
              <a:t>  13:00 -  17:00</a:t>
            </a:r>
            <a:endParaRPr lang="en-US" sz="800" dirty="0" smtClean="0"/>
          </a:p>
          <a:p>
            <a:r>
              <a:rPr lang="lt-LT" sz="800" b="1" dirty="0" smtClean="0"/>
              <a:t>Kelio užtvaros.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1. 6</a:t>
            </a:r>
            <a:r>
              <a:rPr lang="lt-LT" sz="800" dirty="0" smtClean="0"/>
              <a:t> sunkiasvorės transporto priemonės (2 vienoje sankryžoje);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Kelio ženklai (greičio ribojimas 20 km/h, STOP). </a:t>
            </a:r>
          </a:p>
          <a:p>
            <a:r>
              <a:rPr lang="lt-LT" sz="800" dirty="0"/>
              <a:t>Kontaktinis asmuo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Antanas  Einingis  Tel. Nr. 8 686 </a:t>
            </a:r>
            <a:r>
              <a:rPr lang="lt-LT" sz="800" dirty="0" smtClean="0"/>
              <a:t>71388</a:t>
            </a:r>
            <a:endParaRPr lang="lt-LT" sz="800" dirty="0"/>
          </a:p>
        </p:txBody>
      </p:sp>
      <p:cxnSp>
        <p:nvCxnSpPr>
          <p:cNvPr id="79" name="Straight Arrow Connector 78"/>
          <p:cNvCxnSpPr>
            <a:endCxn id="76" idx="2"/>
          </p:cNvCxnSpPr>
          <p:nvPr/>
        </p:nvCxnSpPr>
        <p:spPr>
          <a:xfrm flipV="1">
            <a:off x="883349" y="2727789"/>
            <a:ext cx="342900" cy="3715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3630" y="1939498"/>
            <a:ext cx="1680670" cy="978040"/>
            <a:chOff x="543630" y="1939498"/>
            <a:chExt cx="1680670" cy="97804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54363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22430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543630" y="193949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543630" y="291753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624031" y="2089603"/>
            <a:ext cx="4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12</a:t>
            </a:r>
            <a:endParaRPr lang="lt-LT" dirty="0"/>
          </a:p>
        </p:txBody>
      </p:sp>
      <p:sp>
        <p:nvSpPr>
          <p:cNvPr id="92" name="TextBox 91"/>
          <p:cNvSpPr txBox="1"/>
          <p:nvPr/>
        </p:nvSpPr>
        <p:spPr>
          <a:xfrm>
            <a:off x="2759550" y="628022"/>
            <a:ext cx="2269650" cy="892552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/>
              <a:t>8</a:t>
            </a:r>
            <a:r>
              <a:rPr lang="lt-LT" sz="800" dirty="0" smtClean="0"/>
              <a:t>  14:00 -  21:00</a:t>
            </a:r>
            <a:endParaRPr lang="en-US" sz="800" dirty="0" smtClean="0"/>
          </a:p>
          <a:p>
            <a:r>
              <a:rPr lang="lt-LT" sz="1000" b="1" dirty="0" smtClean="0"/>
              <a:t>Jurbarko miesto gynyba</a:t>
            </a:r>
            <a:r>
              <a:rPr lang="lt-LT" sz="1200" b="1" dirty="0" smtClean="0"/>
              <a:t>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2 greitosios pagalbos automobiliai pagal pareikalavimą (vežimas į </a:t>
            </a:r>
            <a:r>
              <a:rPr lang="lt-LT" sz="800" dirty="0"/>
              <a:t>J</a:t>
            </a:r>
            <a:r>
              <a:rPr lang="lt-LT" sz="800" dirty="0" smtClean="0"/>
              <a:t>urbarko ligoninę);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 mieste. </a:t>
            </a:r>
            <a:endParaRPr lang="lt-LT" sz="800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1828800" y="1451879"/>
            <a:ext cx="1544392" cy="8223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1752600" y="2627819"/>
            <a:ext cx="457200" cy="463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2" name="TextBox 101"/>
          <p:cNvSpPr txBox="1"/>
          <p:nvPr/>
        </p:nvSpPr>
        <p:spPr>
          <a:xfrm>
            <a:off x="1777135" y="2659364"/>
            <a:ext cx="4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14</a:t>
            </a:r>
            <a:endParaRPr lang="lt-LT" dirty="0"/>
          </a:p>
        </p:txBody>
      </p:sp>
      <p:sp>
        <p:nvSpPr>
          <p:cNvPr id="103" name="TextBox 102"/>
          <p:cNvSpPr txBox="1"/>
          <p:nvPr/>
        </p:nvSpPr>
        <p:spPr>
          <a:xfrm>
            <a:off x="3237583" y="1566647"/>
            <a:ext cx="2149067" cy="1138773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 smtClean="0"/>
              <a:t>7  14:00  2018 05 08  2100</a:t>
            </a:r>
            <a:endParaRPr lang="en-US" sz="800" dirty="0" smtClean="0"/>
          </a:p>
          <a:p>
            <a:r>
              <a:rPr lang="lt-LT" sz="1000" b="1" dirty="0" smtClean="0"/>
              <a:t>Apsaugos vykdymas ir pozicijų įrengimas (Ligoninės ir savivaldybės).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1. Lietuvos Šaulių sąjunga;</a:t>
            </a:r>
          </a:p>
          <a:p>
            <a:r>
              <a:rPr lang="lt-LT" sz="800" dirty="0" smtClean="0"/>
              <a:t>2. 10 m3 smėlio ar žvyro.</a:t>
            </a:r>
          </a:p>
          <a:p>
            <a:r>
              <a:rPr lang="lt-LT" sz="800" dirty="0"/>
              <a:t>Kontaktinis asmuo  </a:t>
            </a:r>
            <a:r>
              <a:rPr lang="lt-LT" sz="800" dirty="0" smtClean="0"/>
              <a:t>mjr. Kęstutis Bauža</a:t>
            </a:r>
          </a:p>
          <a:p>
            <a:r>
              <a:rPr lang="lt-LT" sz="800" dirty="0" smtClean="0"/>
              <a:t>Tel</a:t>
            </a:r>
            <a:r>
              <a:rPr lang="lt-LT" sz="800" dirty="0"/>
              <a:t>. Nr. </a:t>
            </a:r>
            <a:r>
              <a:rPr lang="lt-LT" sz="800" dirty="0" smtClean="0"/>
              <a:t>8 656 07937</a:t>
            </a:r>
            <a:endParaRPr lang="lt-LT" sz="800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2081927" y="2419034"/>
            <a:ext cx="1155656" cy="361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1753238" y="3274509"/>
            <a:ext cx="1073945" cy="1003566"/>
            <a:chOff x="543630" y="1939498"/>
            <a:chExt cx="1680670" cy="97804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4363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22430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543630" y="193949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43630" y="291753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2448596" y="5205162"/>
            <a:ext cx="2280746" cy="769441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08</a:t>
            </a:r>
            <a:r>
              <a:rPr lang="lt-LT" sz="800" dirty="0" smtClean="0"/>
              <a:t> </a:t>
            </a:r>
            <a:r>
              <a:rPr lang="en-US" sz="800" dirty="0" smtClean="0"/>
              <a:t>09</a:t>
            </a:r>
            <a:r>
              <a:rPr lang="lt-LT" sz="800" dirty="0" smtClean="0"/>
              <a:t>:00 -  </a:t>
            </a:r>
            <a:r>
              <a:rPr lang="en-US" sz="800" dirty="0" smtClean="0"/>
              <a:t>1</a:t>
            </a:r>
            <a:r>
              <a:rPr lang="lt-LT" sz="800" dirty="0" smtClean="0"/>
              <a:t>4:00</a:t>
            </a:r>
            <a:endParaRPr lang="en-US" sz="800" dirty="0" smtClean="0"/>
          </a:p>
          <a:p>
            <a:r>
              <a:rPr lang="en-US" sz="1000" b="1" dirty="0" err="1" smtClean="0"/>
              <a:t>Gynyba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Kiduliuose</a:t>
            </a:r>
            <a:r>
              <a:rPr lang="lt-LT" sz="1000" b="1" dirty="0" smtClean="0"/>
              <a:t>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Karo ir civilinė policija reguliuoja eismą</a:t>
            </a:r>
            <a:r>
              <a:rPr lang="en-US" sz="800" dirty="0" smtClean="0"/>
              <a:t>.</a:t>
            </a:r>
          </a:p>
          <a:p>
            <a:r>
              <a:rPr lang="en-US" sz="1000" b="1" dirty="0" err="1" smtClean="0"/>
              <a:t>Gaisras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kiduliuose</a:t>
            </a:r>
            <a:r>
              <a:rPr lang="en-US" sz="1000" b="1" dirty="0" smtClean="0"/>
              <a:t> (12.00-14.00)</a:t>
            </a:r>
            <a:r>
              <a:rPr lang="lt-LT" sz="1000" b="1" dirty="0"/>
              <a:t> </a:t>
            </a:r>
            <a:r>
              <a:rPr lang="lt-LT" sz="1000" b="1" dirty="0" smtClean="0"/>
              <a:t>PAGD</a:t>
            </a:r>
            <a:endParaRPr lang="en-US" sz="1000" b="1" dirty="0" smtClean="0"/>
          </a:p>
        </p:txBody>
      </p:sp>
      <p:sp>
        <p:nvSpPr>
          <p:cNvPr id="85" name="TextBox 84"/>
          <p:cNvSpPr txBox="1"/>
          <p:nvPr/>
        </p:nvSpPr>
        <p:spPr>
          <a:xfrm>
            <a:off x="2544512" y="3890419"/>
            <a:ext cx="28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8</a:t>
            </a:r>
          </a:p>
        </p:txBody>
      </p:sp>
      <p:cxnSp>
        <p:nvCxnSpPr>
          <p:cNvPr id="81" name="Straight Arrow Connector 80"/>
          <p:cNvCxnSpPr>
            <a:endCxn id="51" idx="6"/>
          </p:cNvCxnSpPr>
          <p:nvPr/>
        </p:nvCxnSpPr>
        <p:spPr>
          <a:xfrm flipH="1" flipV="1">
            <a:off x="2667000" y="3705147"/>
            <a:ext cx="1130780" cy="815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2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89743"/>
            <a:ext cx="8955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3217" y="124670"/>
            <a:ext cx="5509172" cy="584775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/>
              <a:t>KMPB </a:t>
            </a:r>
            <a:r>
              <a:rPr lang="en-US" sz="1600" b="1" dirty="0"/>
              <a:t>LAUKO TAKTIN</a:t>
            </a:r>
            <a:r>
              <a:rPr lang="lt-LT" sz="1600" b="1" dirty="0"/>
              <a:t>ĖS PRATYBOS „</a:t>
            </a:r>
            <a:r>
              <a:rPr lang="en-US" sz="1600" b="1" dirty="0"/>
              <a:t>JURBARKAS</a:t>
            </a:r>
            <a:r>
              <a:rPr lang="lt-LT" sz="1600" b="1" dirty="0"/>
              <a:t> 201</a:t>
            </a:r>
            <a:r>
              <a:rPr lang="en-US" sz="1600" b="1" dirty="0"/>
              <a:t>8</a:t>
            </a:r>
            <a:r>
              <a:rPr lang="lt-LT" sz="1600" b="1" dirty="0"/>
              <a:t>“ </a:t>
            </a:r>
            <a:r>
              <a:rPr lang="lt-LT" sz="1600" b="1" dirty="0" smtClean="0"/>
              <a:t>3/5</a:t>
            </a:r>
            <a:endParaRPr lang="lt-LT" sz="1600" b="1" dirty="0"/>
          </a:p>
          <a:p>
            <a:pPr algn="ctr"/>
            <a:r>
              <a:rPr lang="lt-LT" sz="1600" b="1" dirty="0"/>
              <a:t>I</a:t>
            </a:r>
            <a:r>
              <a:rPr lang="en-US" sz="1600" b="1" dirty="0"/>
              <a:t>I</a:t>
            </a:r>
            <a:r>
              <a:rPr lang="lt-LT" sz="1600" b="1" dirty="0"/>
              <a:t> FAZĖ </a:t>
            </a:r>
            <a:r>
              <a:rPr lang="lt-LT" sz="1600" b="1" dirty="0" smtClean="0">
                <a:solidFill>
                  <a:srgbClr val="FF0000"/>
                </a:solidFill>
              </a:rPr>
              <a:t>II </a:t>
            </a:r>
            <a:r>
              <a:rPr lang="lt-LT" sz="1600" b="1" dirty="0">
                <a:solidFill>
                  <a:srgbClr val="FF0000"/>
                </a:solidFill>
              </a:rPr>
              <a:t>ETAPAS </a:t>
            </a:r>
            <a:r>
              <a:rPr lang="lt-LT" sz="1600" b="1" dirty="0"/>
              <a:t>,,GYNYBA SEKTORIUJE“  201</a:t>
            </a:r>
            <a:r>
              <a:rPr lang="en-US" sz="1600" b="1" dirty="0"/>
              <a:t>8</a:t>
            </a:r>
            <a:r>
              <a:rPr lang="lt-LT" sz="1600" b="1" dirty="0"/>
              <a:t>-0</a:t>
            </a:r>
            <a:r>
              <a:rPr lang="en-US" sz="1600" b="1" dirty="0"/>
              <a:t>5</a:t>
            </a:r>
            <a:r>
              <a:rPr lang="lt-LT" sz="1600" b="1" dirty="0"/>
              <a:t>-</a:t>
            </a:r>
            <a:r>
              <a:rPr lang="en-US" sz="1600" b="1" dirty="0" smtClean="0"/>
              <a:t>0</a:t>
            </a:r>
            <a:r>
              <a:rPr lang="lt-LT" sz="1600" b="1" dirty="0"/>
              <a:t>9</a:t>
            </a:r>
            <a:r>
              <a:rPr lang="en-US" sz="1600" b="1" dirty="0" smtClean="0"/>
              <a:t>/</a:t>
            </a:r>
            <a:r>
              <a:rPr lang="lt-LT" sz="1600" b="1" dirty="0" smtClean="0"/>
              <a:t>10</a:t>
            </a:r>
            <a:endParaRPr lang="lt-LT" sz="1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895600" y="2514600"/>
            <a:ext cx="4267200" cy="1524000"/>
            <a:chOff x="2895600" y="2514600"/>
            <a:chExt cx="4267200" cy="1524000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6477000" y="2895601"/>
              <a:ext cx="685800" cy="380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705600" y="3276600"/>
              <a:ext cx="4572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571206" y="2514600"/>
              <a:ext cx="1905794" cy="383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895600" y="2514600"/>
              <a:ext cx="1675606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200797" y="3276600"/>
              <a:ext cx="1675606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876403" y="3276600"/>
              <a:ext cx="1829198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95600" y="3276600"/>
              <a:ext cx="305197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3886200" y="3004208"/>
            <a:ext cx="457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TextBox 14"/>
          <p:cNvSpPr txBox="1"/>
          <p:nvPr/>
        </p:nvSpPr>
        <p:spPr>
          <a:xfrm flipH="1">
            <a:off x="6639908" y="3149084"/>
            <a:ext cx="4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lt-LT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799" y="1713174"/>
            <a:ext cx="2133600" cy="73866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09</a:t>
            </a:r>
            <a:r>
              <a:rPr lang="lt-LT" sz="800" dirty="0" smtClean="0"/>
              <a:t> </a:t>
            </a:r>
            <a:r>
              <a:rPr lang="en-US" sz="800" dirty="0" smtClean="0"/>
              <a:t>13</a:t>
            </a:r>
            <a:r>
              <a:rPr lang="lt-LT" sz="800" dirty="0" smtClean="0"/>
              <a:t>:00 -  </a:t>
            </a:r>
            <a:r>
              <a:rPr lang="en-US" sz="800" dirty="0" smtClean="0"/>
              <a:t>18</a:t>
            </a:r>
            <a:r>
              <a:rPr lang="lt-LT" sz="800" dirty="0" smtClean="0"/>
              <a:t>:00</a:t>
            </a:r>
            <a:endParaRPr lang="en-US" sz="800" dirty="0" smtClean="0"/>
          </a:p>
          <a:p>
            <a:r>
              <a:rPr lang="en-US" sz="1000" b="1" dirty="0" err="1" smtClean="0"/>
              <a:t>Gynyba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sektoriuje</a:t>
            </a:r>
            <a:r>
              <a:rPr lang="lt-LT" sz="1000" b="1" dirty="0" smtClean="0"/>
              <a:t>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en-US" sz="800" dirty="0" smtClean="0"/>
              <a:t>1. </a:t>
            </a:r>
            <a:r>
              <a:rPr lang="lt-LT" sz="800" dirty="0" smtClean="0"/>
              <a:t>Karo ir civilinė policija reguliuoja eismą;</a:t>
            </a:r>
            <a:endParaRPr lang="en-US" sz="800" dirty="0" smtClean="0"/>
          </a:p>
          <a:p>
            <a:r>
              <a:rPr lang="en-US" sz="800" dirty="0" smtClean="0"/>
              <a:t>2. </a:t>
            </a:r>
            <a:r>
              <a:rPr lang="lt-LT" sz="800" dirty="0" smtClean="0"/>
              <a:t> Kelio ženklai (greičio ribojimas 20 km/h). </a:t>
            </a:r>
            <a:endParaRPr lang="lt-LT" sz="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53202" y="2451838"/>
            <a:ext cx="486043" cy="824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3881030" y="3047622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lt-LT" dirty="0"/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6300" y="3987343"/>
            <a:ext cx="2133600" cy="110799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09</a:t>
            </a:r>
            <a:r>
              <a:rPr lang="lt-LT" sz="800" dirty="0" smtClean="0"/>
              <a:t> </a:t>
            </a:r>
            <a:r>
              <a:rPr lang="en-US" sz="800" dirty="0" smtClean="0"/>
              <a:t>13</a:t>
            </a:r>
            <a:r>
              <a:rPr lang="lt-LT" sz="800" dirty="0" smtClean="0"/>
              <a:t>:00 -  </a:t>
            </a:r>
            <a:r>
              <a:rPr lang="en-US" sz="800" dirty="0" smtClean="0"/>
              <a:t>16</a:t>
            </a:r>
            <a:r>
              <a:rPr lang="lt-LT" sz="800" dirty="0" smtClean="0"/>
              <a:t>:00</a:t>
            </a:r>
            <a:endParaRPr lang="en-US" sz="800" dirty="0" smtClean="0"/>
          </a:p>
          <a:p>
            <a:r>
              <a:rPr lang="lt-LT" sz="1000" b="1" dirty="0" smtClean="0"/>
              <a:t>Kelio užtvara.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3 sunkiasvorės transporto priemonės;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Kelio ženklai (greičio ribojimas 20 km/h).</a:t>
            </a:r>
          </a:p>
          <a:p>
            <a:r>
              <a:rPr lang="lt-LT" sz="800" dirty="0"/>
              <a:t> Kontaktinis asmuo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Saulius Skilinskas  </a:t>
            </a:r>
          </a:p>
          <a:p>
            <a:r>
              <a:rPr lang="lt-LT" sz="800" dirty="0"/>
              <a:t>Tel. Nr. 8 611 36362 </a:t>
            </a:r>
          </a:p>
        </p:txBody>
      </p:sp>
      <p:cxnSp>
        <p:nvCxnSpPr>
          <p:cNvPr id="22" name="Straight Arrow Connector 21"/>
          <p:cNvCxnSpPr>
            <a:endCxn id="14" idx="5"/>
          </p:cNvCxnSpPr>
          <p:nvPr/>
        </p:nvCxnSpPr>
        <p:spPr>
          <a:xfrm flipH="1" flipV="1">
            <a:off x="4276445" y="3426973"/>
            <a:ext cx="676556" cy="5603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438400" y="3276600"/>
            <a:ext cx="457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TextBox 24"/>
          <p:cNvSpPr txBox="1"/>
          <p:nvPr/>
        </p:nvSpPr>
        <p:spPr>
          <a:xfrm>
            <a:off x="2434826" y="4407022"/>
            <a:ext cx="2133600" cy="110799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en-US" sz="800" dirty="0"/>
              <a:t>9</a:t>
            </a:r>
            <a:r>
              <a:rPr lang="lt-LT" sz="800" dirty="0" smtClean="0"/>
              <a:t>  </a:t>
            </a:r>
            <a:r>
              <a:rPr lang="en-US" sz="800" dirty="0" smtClean="0"/>
              <a:t>18</a:t>
            </a:r>
            <a:r>
              <a:rPr lang="lt-LT" sz="800" dirty="0" smtClean="0"/>
              <a:t>:00 -  </a:t>
            </a:r>
            <a:r>
              <a:rPr lang="en-US" sz="800" dirty="0" smtClean="0"/>
              <a:t>22</a:t>
            </a:r>
            <a:r>
              <a:rPr lang="lt-LT" sz="800" dirty="0" smtClean="0"/>
              <a:t>:00</a:t>
            </a:r>
            <a:endParaRPr lang="en-US" sz="800" dirty="0" smtClean="0"/>
          </a:p>
          <a:p>
            <a:r>
              <a:rPr lang="lt-LT" sz="1000" b="1" dirty="0" smtClean="0"/>
              <a:t>Kelio užtvara.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3 sunkiasvorės transporto priemonės;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Kelio ženklai (greičio ribojimas 20 km/h).</a:t>
            </a:r>
          </a:p>
          <a:p>
            <a:r>
              <a:rPr lang="lt-LT" sz="800" dirty="0"/>
              <a:t>  Kontaktinis asmuo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Antanas  Einingis  Tel. Nr. 8 686 </a:t>
            </a:r>
            <a:r>
              <a:rPr lang="lt-LT" sz="800" dirty="0" smtClean="0"/>
              <a:t>71388</a:t>
            </a:r>
            <a:endParaRPr lang="lt-LT" sz="8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11337" y="3749716"/>
            <a:ext cx="348729" cy="6573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2434826" y="3332597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21</a:t>
            </a:r>
            <a:endParaRPr lang="lt-LT" dirty="0"/>
          </a:p>
        </p:txBody>
      </p:sp>
      <p:grpSp>
        <p:nvGrpSpPr>
          <p:cNvPr id="33" name="Group 32"/>
          <p:cNvGrpSpPr/>
          <p:nvPr/>
        </p:nvGrpSpPr>
        <p:grpSpPr>
          <a:xfrm>
            <a:off x="1897854" y="3161523"/>
            <a:ext cx="1073945" cy="1003566"/>
            <a:chOff x="543630" y="1939498"/>
            <a:chExt cx="1680670" cy="9780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4363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2430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43630" y="193949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43630" y="291753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flipH="1">
            <a:off x="1963444" y="3203257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20</a:t>
            </a:r>
            <a:endParaRPr lang="lt-LT" dirty="0"/>
          </a:p>
        </p:txBody>
      </p:sp>
      <p:sp>
        <p:nvSpPr>
          <p:cNvPr id="39" name="TextBox 38"/>
          <p:cNvSpPr txBox="1"/>
          <p:nvPr/>
        </p:nvSpPr>
        <p:spPr>
          <a:xfrm>
            <a:off x="2917119" y="1899047"/>
            <a:ext cx="1851329" cy="615553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09</a:t>
            </a:r>
            <a:r>
              <a:rPr lang="lt-LT" sz="800" dirty="0" smtClean="0"/>
              <a:t> </a:t>
            </a:r>
            <a:r>
              <a:rPr lang="en-US" sz="800" dirty="0" smtClean="0"/>
              <a:t>18</a:t>
            </a:r>
            <a:r>
              <a:rPr lang="lt-LT" sz="800" dirty="0" smtClean="0"/>
              <a:t>:00 </a:t>
            </a:r>
            <a:r>
              <a:rPr lang="lt-LT" sz="800" dirty="0" smtClean="0"/>
              <a:t>-  </a:t>
            </a:r>
            <a:r>
              <a:rPr lang="en-US" sz="800" dirty="0" smtClean="0"/>
              <a:t>22</a:t>
            </a:r>
            <a:r>
              <a:rPr lang="lt-LT" sz="800" dirty="0" smtClean="0"/>
              <a:t>:00</a:t>
            </a:r>
            <a:endParaRPr lang="en-US" sz="800" dirty="0" smtClean="0"/>
          </a:p>
          <a:p>
            <a:r>
              <a:rPr lang="en-US" sz="1000" b="1" dirty="0" err="1" smtClean="0"/>
              <a:t>Gynyba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Kiduliuose</a:t>
            </a:r>
            <a:r>
              <a:rPr lang="lt-LT" sz="1000" b="1" dirty="0" smtClean="0"/>
              <a:t>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Karo ir civilinė policija reguliuoja eismą</a:t>
            </a:r>
            <a:r>
              <a:rPr lang="en-US" sz="800" dirty="0"/>
              <a:t>.</a:t>
            </a:r>
            <a:endParaRPr lang="en-US" sz="800" dirty="0" smtClean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448152" y="2514600"/>
            <a:ext cx="752645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64764" y="5587012"/>
            <a:ext cx="2133600" cy="861774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09 12</a:t>
            </a:r>
            <a:r>
              <a:rPr lang="lt-LT" sz="800" dirty="0" smtClean="0"/>
              <a:t>:00- </a:t>
            </a:r>
            <a:r>
              <a:rPr lang="en-US" sz="800" dirty="0" smtClean="0"/>
              <a:t>22</a:t>
            </a:r>
            <a:r>
              <a:rPr lang="lt-LT" sz="800" dirty="0" smtClean="0"/>
              <a:t>:00</a:t>
            </a:r>
            <a:endParaRPr lang="en-US" sz="800" dirty="0" smtClean="0"/>
          </a:p>
          <a:p>
            <a:r>
              <a:rPr lang="lt-LT" sz="1000" b="1" dirty="0" smtClean="0"/>
              <a:t>Kidulių med. punkto įsteigimas.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Budintis medicininis personalas;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Greitosios pagalbos automobilis (galimas iškvietimas). </a:t>
            </a:r>
            <a:endParaRPr lang="lt-LT" sz="800" dirty="0"/>
          </a:p>
        </p:txBody>
      </p:sp>
      <p:sp>
        <p:nvSpPr>
          <p:cNvPr id="45" name="TextBox 44"/>
          <p:cNvSpPr txBox="1"/>
          <p:nvPr/>
        </p:nvSpPr>
        <p:spPr>
          <a:xfrm flipH="1">
            <a:off x="1978021" y="3625334"/>
            <a:ext cx="44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22</a:t>
            </a:r>
            <a:endParaRPr lang="lt-LT" dirty="0"/>
          </a:p>
        </p:txBody>
      </p:sp>
      <p:sp>
        <p:nvSpPr>
          <p:cNvPr id="46" name="Oval 45"/>
          <p:cNvSpPr/>
          <p:nvPr/>
        </p:nvSpPr>
        <p:spPr>
          <a:xfrm>
            <a:off x="2001212" y="3540180"/>
            <a:ext cx="457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47" name="Straight Arrow Connector 46"/>
          <p:cNvCxnSpPr>
            <a:stCxn id="44" idx="0"/>
            <a:endCxn id="46" idx="4"/>
          </p:cNvCxnSpPr>
          <p:nvPr/>
        </p:nvCxnSpPr>
        <p:spPr>
          <a:xfrm flipH="1" flipV="1">
            <a:off x="2229812" y="4035480"/>
            <a:ext cx="101752" cy="15515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10400" y="5874126"/>
            <a:ext cx="2133600" cy="70788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en-US" sz="800" dirty="0"/>
              <a:t>9</a:t>
            </a:r>
            <a:r>
              <a:rPr lang="lt-LT" sz="800" dirty="0" smtClean="0"/>
              <a:t> </a:t>
            </a:r>
            <a:r>
              <a:rPr lang="en-US" sz="800" dirty="0" smtClean="0"/>
              <a:t>12</a:t>
            </a:r>
            <a:r>
              <a:rPr lang="lt-LT" sz="800" dirty="0" smtClean="0"/>
              <a:t>:00- </a:t>
            </a:r>
            <a:r>
              <a:rPr lang="en-US" sz="800" dirty="0" smtClean="0"/>
              <a:t>22</a:t>
            </a:r>
            <a:r>
              <a:rPr lang="lt-LT" sz="800" dirty="0" smtClean="0"/>
              <a:t>:00</a:t>
            </a:r>
            <a:endParaRPr lang="en-US" sz="800" dirty="0" smtClean="0"/>
          </a:p>
          <a:p>
            <a:r>
              <a:rPr lang="lt-LT" sz="800" dirty="0" smtClean="0"/>
              <a:t>Šakių ligoninė.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Ligoninės personalui būti pasiruošus priimti sužeistus karių.</a:t>
            </a:r>
            <a:endParaRPr lang="lt-LT" sz="800" dirty="0"/>
          </a:p>
        </p:txBody>
      </p:sp>
      <p:sp>
        <p:nvSpPr>
          <p:cNvPr id="58" name="Oval 57"/>
          <p:cNvSpPr/>
          <p:nvPr/>
        </p:nvSpPr>
        <p:spPr>
          <a:xfrm>
            <a:off x="6182708" y="5980419"/>
            <a:ext cx="457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9" name="TextBox 58"/>
          <p:cNvSpPr txBox="1"/>
          <p:nvPr/>
        </p:nvSpPr>
        <p:spPr>
          <a:xfrm flipH="1">
            <a:off x="6201442" y="6043403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lt-LT" dirty="0"/>
              <a:t>3</a:t>
            </a:r>
          </a:p>
        </p:txBody>
      </p:sp>
      <p:cxnSp>
        <p:nvCxnSpPr>
          <p:cNvPr id="60" name="Straight Arrow Connector 59"/>
          <p:cNvCxnSpPr>
            <a:stCxn id="57" idx="1"/>
          </p:cNvCxnSpPr>
          <p:nvPr/>
        </p:nvCxnSpPr>
        <p:spPr>
          <a:xfrm flipH="1">
            <a:off x="6553202" y="6228069"/>
            <a:ext cx="45719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562126" y="2447283"/>
            <a:ext cx="457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221858" y="2706586"/>
            <a:ext cx="0" cy="5257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flipH="1">
            <a:off x="1675134" y="2556825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16</a:t>
            </a:r>
            <a:endParaRPr lang="lt-LT" dirty="0"/>
          </a:p>
        </p:txBody>
      </p:sp>
      <p:sp>
        <p:nvSpPr>
          <p:cNvPr id="77" name="TextBox 76"/>
          <p:cNvSpPr txBox="1"/>
          <p:nvPr/>
        </p:nvSpPr>
        <p:spPr>
          <a:xfrm>
            <a:off x="100137" y="4256371"/>
            <a:ext cx="2023282" cy="1323439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09</a:t>
            </a:r>
            <a:r>
              <a:rPr lang="lt-LT" sz="800" dirty="0" smtClean="0"/>
              <a:t> 10:00 –</a:t>
            </a:r>
            <a:r>
              <a:rPr lang="en-US" sz="800" dirty="0" smtClean="0"/>
              <a:t> 2018 </a:t>
            </a:r>
            <a:r>
              <a:rPr lang="en-US" sz="800" dirty="0"/>
              <a:t>05 10 21</a:t>
            </a:r>
            <a:r>
              <a:rPr lang="lt-LT" sz="800" dirty="0" smtClean="0"/>
              <a:t>:00</a:t>
            </a:r>
            <a:endParaRPr lang="en-US" sz="800" dirty="0" smtClean="0"/>
          </a:p>
          <a:p>
            <a:r>
              <a:rPr lang="lt-LT" sz="1000" b="1" dirty="0" smtClean="0"/>
              <a:t>Savivaldybės ir ligoninės  apsauga/</a:t>
            </a:r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1. Šaulių sąjunga saugo  savivaldybę</a:t>
            </a:r>
            <a:r>
              <a:rPr lang="en-US" sz="800" dirty="0" smtClean="0"/>
              <a:t>.</a:t>
            </a:r>
            <a:endParaRPr lang="lt-LT" sz="800" dirty="0" smtClean="0"/>
          </a:p>
          <a:p>
            <a:r>
              <a:rPr lang="lt-LT" sz="800" dirty="0" smtClean="0"/>
              <a:t>2. Jurbarko ekstremalių SVG perdislokavimas į atsarginę vietą;</a:t>
            </a:r>
          </a:p>
          <a:p>
            <a:r>
              <a:rPr lang="lt-LT" sz="800" dirty="0" smtClean="0"/>
              <a:t>3. Reikalinga karo policijos palyda.</a:t>
            </a:r>
          </a:p>
          <a:p>
            <a:r>
              <a:rPr lang="lt-LT" sz="1000" b="1" dirty="0"/>
              <a:t>ESVG </a:t>
            </a:r>
            <a:r>
              <a:rPr lang="lt-LT" sz="1000" b="1" dirty="0" err="1"/>
              <a:t>Perdislikav</a:t>
            </a:r>
            <a:r>
              <a:rPr lang="lt-LT" sz="1000" b="1" dirty="0" smtClean="0"/>
              <a:t>. (9 d. 10.00-12.00)</a:t>
            </a:r>
            <a:endParaRPr lang="lt-LT" sz="1000" b="1" dirty="0"/>
          </a:p>
        </p:txBody>
      </p:sp>
      <p:cxnSp>
        <p:nvCxnSpPr>
          <p:cNvPr id="78" name="Straight Arrow Connector 77"/>
          <p:cNvCxnSpPr>
            <a:endCxn id="68" idx="4"/>
          </p:cNvCxnSpPr>
          <p:nvPr/>
        </p:nvCxnSpPr>
        <p:spPr>
          <a:xfrm flipV="1">
            <a:off x="1770298" y="2942583"/>
            <a:ext cx="20428" cy="13137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138" y="3235523"/>
            <a:ext cx="1559909" cy="615553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09</a:t>
            </a:r>
            <a:r>
              <a:rPr lang="lt-LT" sz="800" dirty="0" smtClean="0"/>
              <a:t> </a:t>
            </a:r>
            <a:r>
              <a:rPr lang="en-US" sz="800" dirty="0" smtClean="0"/>
              <a:t>0</a:t>
            </a:r>
            <a:r>
              <a:rPr lang="lt-LT" sz="800" dirty="0" smtClean="0"/>
              <a:t>8:30 – </a:t>
            </a:r>
            <a:r>
              <a:rPr lang="en-US" sz="800" dirty="0" smtClean="0"/>
              <a:t> </a:t>
            </a:r>
            <a:r>
              <a:rPr lang="lt-LT" sz="800" dirty="0" smtClean="0"/>
              <a:t>09:30</a:t>
            </a:r>
            <a:endParaRPr lang="en-US" sz="800" dirty="0" smtClean="0"/>
          </a:p>
          <a:p>
            <a:r>
              <a:rPr lang="lt-LT" sz="1000" b="1" dirty="0" smtClean="0"/>
              <a:t>ŠV. MIŠIOS Dainų </a:t>
            </a:r>
            <a:r>
              <a:rPr lang="lt-LT" sz="1000" b="1" dirty="0" err="1" smtClean="0"/>
              <a:t>slėn</a:t>
            </a:r>
            <a:r>
              <a:rPr lang="lt-LT" sz="1000" b="1" dirty="0" smtClean="0"/>
              <a:t>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Visuomenės informavimas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1804257" y="1838971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24</a:t>
            </a:r>
            <a:endParaRPr lang="lt-LT" dirty="0"/>
          </a:p>
        </p:txBody>
      </p:sp>
      <p:sp>
        <p:nvSpPr>
          <p:cNvPr id="61" name="Oval 60"/>
          <p:cNvSpPr/>
          <p:nvPr/>
        </p:nvSpPr>
        <p:spPr>
          <a:xfrm>
            <a:off x="1076723" y="2425181"/>
            <a:ext cx="312190" cy="29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2" name="TextBox 61"/>
          <p:cNvSpPr txBox="1"/>
          <p:nvPr/>
        </p:nvSpPr>
        <p:spPr>
          <a:xfrm flipH="1">
            <a:off x="1009472" y="2372159"/>
            <a:ext cx="4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lt-LT" dirty="0"/>
          </a:p>
        </p:txBody>
      </p:sp>
      <p:grpSp>
        <p:nvGrpSpPr>
          <p:cNvPr id="64" name="Group 63"/>
          <p:cNvGrpSpPr/>
          <p:nvPr/>
        </p:nvGrpSpPr>
        <p:grpSpPr>
          <a:xfrm>
            <a:off x="543630" y="1752600"/>
            <a:ext cx="1752570" cy="1333500"/>
            <a:chOff x="543630" y="1939498"/>
            <a:chExt cx="1680670" cy="97804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54363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2430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543630" y="193949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43630" y="291753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 flipH="1">
            <a:off x="2019326" y="1838971"/>
            <a:ext cx="692011" cy="43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448151" y="660152"/>
            <a:ext cx="2269650" cy="1169551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</a:t>
            </a:r>
            <a:r>
              <a:rPr lang="lt-LT" sz="800" dirty="0"/>
              <a:t> </a:t>
            </a:r>
            <a:r>
              <a:rPr lang="lt-LT" sz="800" dirty="0" smtClean="0"/>
              <a:t>10 05:00 -  21:00</a:t>
            </a:r>
            <a:endParaRPr lang="en-US" sz="800" dirty="0" smtClean="0"/>
          </a:p>
          <a:p>
            <a:r>
              <a:rPr lang="lt-LT" sz="1000" b="1" dirty="0" smtClean="0"/>
              <a:t>Jurbarko miesto gynyba.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2 greitosios pagalbos automobiliai pagal pareikalavimą (vežimas į </a:t>
            </a:r>
            <a:r>
              <a:rPr lang="lt-LT" sz="800" dirty="0"/>
              <a:t>J</a:t>
            </a:r>
            <a:r>
              <a:rPr lang="lt-LT" sz="800" dirty="0" smtClean="0"/>
              <a:t>urbarko ligoninę);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 mieste.</a:t>
            </a:r>
          </a:p>
          <a:p>
            <a:r>
              <a:rPr lang="lt-LT" sz="1000" b="1" dirty="0" smtClean="0"/>
              <a:t>Masiniai sužeidimai (10 d. 12.00-17.00) </a:t>
            </a:r>
          </a:p>
          <a:p>
            <a:r>
              <a:rPr lang="lt-LT" sz="1000" b="1" dirty="0" smtClean="0"/>
              <a:t>Gaisras PAGD (10 d. 08.00-12.00</a:t>
            </a:r>
            <a:endParaRPr lang="lt-LT" sz="1000" b="1" dirty="0"/>
          </a:p>
        </p:txBody>
      </p:sp>
      <p:sp>
        <p:nvSpPr>
          <p:cNvPr id="111" name="TextBox 110"/>
          <p:cNvSpPr txBox="1"/>
          <p:nvPr/>
        </p:nvSpPr>
        <p:spPr>
          <a:xfrm flipH="1">
            <a:off x="1241089" y="2757917"/>
            <a:ext cx="4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25</a:t>
            </a:r>
            <a:endParaRPr lang="lt-LT" dirty="0"/>
          </a:p>
        </p:txBody>
      </p:sp>
      <p:sp>
        <p:nvSpPr>
          <p:cNvPr id="112" name="TextBox 111"/>
          <p:cNvSpPr txBox="1"/>
          <p:nvPr/>
        </p:nvSpPr>
        <p:spPr>
          <a:xfrm flipH="1">
            <a:off x="630032" y="2529239"/>
            <a:ext cx="4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26</a:t>
            </a:r>
            <a:endParaRPr lang="lt-LT" dirty="0"/>
          </a:p>
        </p:txBody>
      </p:sp>
      <p:sp>
        <p:nvSpPr>
          <p:cNvPr id="114" name="Oval 113"/>
          <p:cNvSpPr/>
          <p:nvPr/>
        </p:nvSpPr>
        <p:spPr>
          <a:xfrm>
            <a:off x="1308340" y="2790888"/>
            <a:ext cx="312190" cy="27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5" name="Oval 114"/>
          <p:cNvSpPr/>
          <p:nvPr/>
        </p:nvSpPr>
        <p:spPr>
          <a:xfrm>
            <a:off x="705199" y="2571892"/>
            <a:ext cx="312190" cy="29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8" name="TextBox 117"/>
          <p:cNvSpPr txBox="1"/>
          <p:nvPr/>
        </p:nvSpPr>
        <p:spPr>
          <a:xfrm>
            <a:off x="283655" y="124670"/>
            <a:ext cx="1642449" cy="123110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10</a:t>
            </a:r>
            <a:r>
              <a:rPr lang="lt-LT" sz="800" dirty="0" smtClean="0"/>
              <a:t>  06:00 -  1200</a:t>
            </a:r>
            <a:endParaRPr lang="en-US" sz="800" dirty="0" smtClean="0"/>
          </a:p>
          <a:p>
            <a:r>
              <a:rPr lang="lt-LT" sz="1000" b="1" dirty="0" smtClean="0"/>
              <a:t>Kelio užtvaros.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1. 6</a:t>
            </a:r>
            <a:r>
              <a:rPr lang="lt-LT" sz="800" dirty="0" smtClean="0"/>
              <a:t> sunkiasvorės transporto priemonės (3 vienoje sankryžoje);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Karo ir civilinė policija reguliuoja eismą;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Kelio ženklai (greičio ribojimas 20 km/h, STOP). </a:t>
            </a:r>
            <a:endParaRPr lang="lt-LT" sz="800" dirty="0"/>
          </a:p>
        </p:txBody>
      </p:sp>
      <p:cxnSp>
        <p:nvCxnSpPr>
          <p:cNvPr id="119" name="Straight Arrow Connector 118"/>
          <p:cNvCxnSpPr>
            <a:endCxn id="114" idx="0"/>
          </p:cNvCxnSpPr>
          <p:nvPr/>
        </p:nvCxnSpPr>
        <p:spPr>
          <a:xfrm>
            <a:off x="1426311" y="1356690"/>
            <a:ext cx="38124" cy="1434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15" idx="0"/>
          </p:cNvCxnSpPr>
          <p:nvPr/>
        </p:nvCxnSpPr>
        <p:spPr>
          <a:xfrm flipH="1">
            <a:off x="861294" y="1355776"/>
            <a:ext cx="106150" cy="12161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391400" y="2590800"/>
            <a:ext cx="15240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2" name="TextBox 71"/>
          <p:cNvSpPr txBox="1"/>
          <p:nvPr/>
        </p:nvSpPr>
        <p:spPr>
          <a:xfrm>
            <a:off x="6934200" y="4537400"/>
            <a:ext cx="2133600" cy="1231106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0</a:t>
            </a:r>
            <a:r>
              <a:rPr lang="lt-LT" sz="800" dirty="0" smtClean="0"/>
              <a:t>7 10:00-2018 05 11 12:00</a:t>
            </a:r>
            <a:endParaRPr lang="en-US" sz="800" dirty="0" smtClean="0"/>
          </a:p>
          <a:p>
            <a:r>
              <a:rPr lang="lt-LT" sz="1000" b="1" dirty="0" smtClean="0"/>
              <a:t>Susitelkimo rajonas Gelgaudiškyje.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/>
              <a:t>1. </a:t>
            </a:r>
            <a:r>
              <a:rPr lang="lt-LT" sz="800" dirty="0" smtClean="0"/>
              <a:t>Savivaldybė </a:t>
            </a:r>
            <a:r>
              <a:rPr lang="lt-LT" sz="800" dirty="0"/>
              <a:t>informuoja vietos </a:t>
            </a:r>
            <a:r>
              <a:rPr lang="lt-LT" sz="800" dirty="0" smtClean="0"/>
              <a:t>gyventojus;</a:t>
            </a:r>
          </a:p>
          <a:p>
            <a:r>
              <a:rPr lang="lt-LT" sz="800" dirty="0"/>
              <a:t>2</a:t>
            </a:r>
            <a:r>
              <a:rPr lang="lt-LT" sz="800" dirty="0" smtClean="0"/>
              <a:t>.  Gelgaudiškio sen. numatyti vietą apie 200 karių ir 20 transporto priemonių išsidėstymui;</a:t>
            </a:r>
          </a:p>
          <a:p>
            <a:r>
              <a:rPr lang="lt-LT" sz="800" dirty="0"/>
              <a:t>3</a:t>
            </a:r>
            <a:r>
              <a:rPr lang="lt-LT" sz="800" dirty="0" smtClean="0"/>
              <a:t>. Sanitariniai mazgai. </a:t>
            </a:r>
            <a:endParaRPr lang="en-US" sz="800" dirty="0" smtClean="0"/>
          </a:p>
          <a:p>
            <a:r>
              <a:rPr lang="lt-LT" sz="800" dirty="0"/>
              <a:t> Kontaktinis asmuo  </a:t>
            </a:r>
            <a:r>
              <a:rPr lang="en-US" sz="800" dirty="0" err="1" smtClean="0"/>
              <a:t>vr</a:t>
            </a:r>
            <a:r>
              <a:rPr lang="lt-LT" sz="800" dirty="0" smtClean="0"/>
              <a:t>š. Petras Ziekis</a:t>
            </a:r>
            <a:endParaRPr lang="lt-LT" sz="800" dirty="0"/>
          </a:p>
          <a:p>
            <a:r>
              <a:rPr lang="lt-LT" sz="800" dirty="0"/>
              <a:t>Tel. Nr. </a:t>
            </a:r>
            <a:r>
              <a:rPr lang="lt-LT" sz="800" dirty="0" smtClean="0"/>
              <a:t>8 686 41311</a:t>
            </a:r>
            <a:endParaRPr lang="lt-LT" sz="8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8077200" y="3810000"/>
            <a:ext cx="0" cy="6965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flipH="1">
            <a:off x="7930053" y="3175204"/>
            <a:ext cx="4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lt-LT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971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4587"/>
            <a:ext cx="8946127" cy="651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3217" y="124670"/>
            <a:ext cx="5509172" cy="830997"/>
          </a:xfrm>
          <a:prstGeom prst="rect">
            <a:avLst/>
          </a:prstGeom>
          <a:noFill/>
          <a:ln w="317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/>
              <a:t>KMPB </a:t>
            </a:r>
            <a:r>
              <a:rPr lang="en-US" sz="1600" b="1" dirty="0"/>
              <a:t>LAUKO TAKTIN</a:t>
            </a:r>
            <a:r>
              <a:rPr lang="lt-LT" sz="1600" b="1" dirty="0"/>
              <a:t>ĖS PRATYBOS „</a:t>
            </a:r>
            <a:r>
              <a:rPr lang="en-US" sz="1600" b="1" dirty="0" smtClean="0"/>
              <a:t>JURBARKAS</a:t>
            </a:r>
            <a:r>
              <a:rPr lang="lt-LT" sz="1600" b="1" dirty="0" smtClean="0"/>
              <a:t> 201</a:t>
            </a:r>
            <a:r>
              <a:rPr lang="en-US" sz="1600" b="1" dirty="0" smtClean="0"/>
              <a:t>8</a:t>
            </a:r>
            <a:r>
              <a:rPr lang="lt-LT" sz="1600" b="1" dirty="0" smtClean="0"/>
              <a:t>“ 4/5</a:t>
            </a:r>
          </a:p>
          <a:p>
            <a:pPr algn="ctr"/>
            <a:r>
              <a:rPr lang="lt-LT" sz="1600" b="1" dirty="0" smtClean="0"/>
              <a:t>III FAZĖ ,,PRATYBŲ UŽDARYMAS, TVARKYMASIS“  </a:t>
            </a:r>
          </a:p>
          <a:p>
            <a:pPr algn="ctr"/>
            <a:r>
              <a:rPr lang="lt-LT" sz="1600" b="1" dirty="0" smtClean="0"/>
              <a:t>201</a:t>
            </a:r>
            <a:r>
              <a:rPr lang="en-US" sz="1600" b="1" dirty="0" smtClean="0"/>
              <a:t>8</a:t>
            </a:r>
            <a:r>
              <a:rPr lang="lt-LT" sz="1600" b="1" dirty="0" smtClean="0"/>
              <a:t>-0</a:t>
            </a:r>
            <a:r>
              <a:rPr lang="en-US" sz="1600" b="1" dirty="0"/>
              <a:t>5</a:t>
            </a:r>
            <a:r>
              <a:rPr lang="lt-LT" sz="1600" b="1" dirty="0" smtClean="0"/>
              <a:t>-11, 14-18</a:t>
            </a:r>
            <a:endParaRPr lang="lt-LT" sz="1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43630" y="1939497"/>
            <a:ext cx="1680670" cy="1219829"/>
            <a:chOff x="543630" y="1939498"/>
            <a:chExt cx="1680670" cy="9780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4363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2430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43630" y="193949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43630" y="291753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892259" y="2494460"/>
            <a:ext cx="403141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 flipH="1">
            <a:off x="927160" y="2529239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27</a:t>
            </a:r>
            <a:endParaRPr lang="lt-LT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1093830" y="1497577"/>
            <a:ext cx="201570" cy="9968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9140" y="728136"/>
            <a:ext cx="2269650" cy="769441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</a:t>
            </a:r>
            <a:r>
              <a:rPr lang="lt-LT" sz="800" dirty="0"/>
              <a:t> </a:t>
            </a:r>
            <a:r>
              <a:rPr lang="lt-LT" sz="800" dirty="0" smtClean="0"/>
              <a:t>11 12:00 - 14:00</a:t>
            </a:r>
            <a:endParaRPr lang="en-US" sz="800" dirty="0" smtClean="0"/>
          </a:p>
          <a:p>
            <a:r>
              <a:rPr lang="lt-LT" sz="1000" b="1" dirty="0" smtClean="0"/>
              <a:t>Iškilminga rikiuotė, parodomoji programa, </a:t>
            </a:r>
            <a:r>
              <a:rPr lang="lt-LT" sz="800" b="1" dirty="0" smtClean="0"/>
              <a:t>uždarymo ceremonija.</a:t>
            </a:r>
          </a:p>
          <a:p>
            <a:r>
              <a:rPr lang="lt-LT" sz="800" dirty="0" smtClean="0"/>
              <a:t>Atsakingas  </a:t>
            </a:r>
            <a:r>
              <a:rPr lang="lt-LT" sz="800" dirty="0" err="1" smtClean="0"/>
              <a:t>kpt</a:t>
            </a:r>
            <a:r>
              <a:rPr lang="lt-LT" sz="800" dirty="0" smtClean="0"/>
              <a:t>. K. </a:t>
            </a:r>
            <a:r>
              <a:rPr lang="lt-LT" sz="800" dirty="0" err="1" smtClean="0"/>
              <a:t>Danaitis</a:t>
            </a:r>
            <a:r>
              <a:rPr lang="lt-LT" sz="800" dirty="0" smtClean="0"/>
              <a:t> Tel. Nr. 8 698 18509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VIETA BUS PATIKSLINTA</a:t>
            </a:r>
            <a:endParaRPr lang="lt-LT" sz="800" b="1" dirty="0" smtClean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95600" y="2514600"/>
            <a:ext cx="4267200" cy="1524000"/>
            <a:chOff x="2895600" y="2514600"/>
            <a:chExt cx="4267200" cy="1524000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6477000" y="2895601"/>
              <a:ext cx="685800" cy="380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705600" y="3276600"/>
              <a:ext cx="4572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571206" y="2514600"/>
              <a:ext cx="1905794" cy="383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95600" y="2514600"/>
              <a:ext cx="1675606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200797" y="3276600"/>
              <a:ext cx="1675606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876403" y="3276600"/>
              <a:ext cx="1829198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95600" y="3276600"/>
              <a:ext cx="305197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 flipH="1">
            <a:off x="5791002" y="3159327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28</a:t>
            </a:r>
            <a:endParaRPr lang="lt-LT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15200" y="2650921"/>
            <a:ext cx="1454945" cy="1311479"/>
            <a:chOff x="543630" y="1939498"/>
            <a:chExt cx="1680670" cy="9780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4363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22430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43630" y="193949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3630" y="291753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 flipH="1">
            <a:off x="8042672" y="3440668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29</a:t>
            </a:r>
            <a:endParaRPr lang="lt-LT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23999" y="3382861"/>
            <a:ext cx="1143001" cy="884340"/>
            <a:chOff x="543630" y="1939498"/>
            <a:chExt cx="1680670" cy="9780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4363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24300" y="1939498"/>
              <a:ext cx="0" cy="9590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3630" y="193949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43630" y="2917538"/>
              <a:ext cx="1680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 flipH="1">
            <a:off x="2061985" y="3681059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30</a:t>
            </a:r>
            <a:endParaRPr lang="lt-LT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1762034" y="1965432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31</a:t>
            </a:r>
            <a:endParaRPr lang="lt-LT" dirty="0"/>
          </a:p>
        </p:txBody>
      </p:sp>
      <p:sp>
        <p:nvSpPr>
          <p:cNvPr id="38" name="TextBox 37"/>
          <p:cNvSpPr txBox="1"/>
          <p:nvPr/>
        </p:nvSpPr>
        <p:spPr>
          <a:xfrm>
            <a:off x="4694816" y="1223627"/>
            <a:ext cx="2269650" cy="769441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</a:t>
            </a:r>
            <a:r>
              <a:rPr lang="lt-LT" sz="800" dirty="0"/>
              <a:t> </a:t>
            </a:r>
            <a:r>
              <a:rPr lang="lt-LT" sz="800" dirty="0" smtClean="0"/>
              <a:t>11 </a:t>
            </a:r>
            <a:r>
              <a:rPr lang="lt-LT" sz="1000" b="1" dirty="0" smtClean="0"/>
              <a:t>08:00 - 17:00</a:t>
            </a:r>
            <a:endParaRPr lang="en-US" sz="1000" b="1" dirty="0" smtClean="0"/>
          </a:p>
          <a:p>
            <a:r>
              <a:rPr lang="lt-LT" sz="1000" b="1" dirty="0" smtClean="0"/>
              <a:t>Kelio sutvarkymas</a:t>
            </a:r>
          </a:p>
          <a:p>
            <a:r>
              <a:rPr lang="lt-LT" sz="800" dirty="0" smtClean="0"/>
              <a:t>Reikalinga parama:</a:t>
            </a:r>
          </a:p>
          <a:p>
            <a:r>
              <a:rPr lang="lt-LT" sz="800" dirty="0" smtClean="0"/>
              <a:t>Kelio lyginimas .</a:t>
            </a:r>
          </a:p>
          <a:p>
            <a:endParaRPr lang="lt-LT" sz="800" dirty="0" smtClean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38800" y="1948898"/>
            <a:ext cx="0" cy="11314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00495" y="4292751"/>
            <a:ext cx="2269650" cy="615553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</a:t>
            </a:r>
            <a:r>
              <a:rPr lang="lt-LT" sz="800" dirty="0"/>
              <a:t> </a:t>
            </a:r>
            <a:r>
              <a:rPr lang="lt-LT" sz="800" dirty="0" smtClean="0"/>
              <a:t>14 - 18  09:00 - 17:00</a:t>
            </a:r>
            <a:endParaRPr lang="en-US" sz="800" dirty="0" smtClean="0"/>
          </a:p>
          <a:p>
            <a:r>
              <a:rPr lang="lt-LT" sz="1000" b="1" dirty="0" smtClean="0"/>
              <a:t>Pratybų vietos sutvarkymas</a:t>
            </a:r>
          </a:p>
          <a:p>
            <a:r>
              <a:rPr lang="lt-LT" sz="800" dirty="0"/>
              <a:t>Kontaktinis asmuo  </a:t>
            </a:r>
            <a:r>
              <a:rPr lang="en-US" sz="800" dirty="0" err="1"/>
              <a:t>vr</a:t>
            </a:r>
            <a:r>
              <a:rPr lang="lt-LT" sz="800" dirty="0"/>
              <a:t>š. Petras Ziekis</a:t>
            </a:r>
          </a:p>
          <a:p>
            <a:r>
              <a:rPr lang="lt-LT" sz="800" dirty="0"/>
              <a:t>Tel. Nr. 8 686 </a:t>
            </a:r>
            <a:r>
              <a:rPr lang="lt-LT" sz="800" dirty="0" smtClean="0"/>
              <a:t>41311</a:t>
            </a:r>
            <a:endParaRPr lang="lt-LT" sz="800" b="1" dirty="0" smtClean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224300" y="2232328"/>
            <a:ext cx="1219202" cy="4815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096854" y="4250051"/>
            <a:ext cx="1" cy="7402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925197" y="3962400"/>
            <a:ext cx="0" cy="3303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8473" y="4973296"/>
            <a:ext cx="2269650" cy="615553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</a:t>
            </a:r>
            <a:r>
              <a:rPr lang="lt-LT" sz="800" dirty="0"/>
              <a:t> </a:t>
            </a:r>
            <a:r>
              <a:rPr lang="lt-LT" sz="800" dirty="0" smtClean="0"/>
              <a:t>14 - 18  09:00 - 17:00</a:t>
            </a:r>
            <a:endParaRPr lang="en-US" sz="800" dirty="0" smtClean="0"/>
          </a:p>
          <a:p>
            <a:r>
              <a:rPr lang="lt-LT" sz="1000" b="1" dirty="0" smtClean="0"/>
              <a:t>Pratybų vietos sutvarkymas</a:t>
            </a:r>
          </a:p>
          <a:p>
            <a:r>
              <a:rPr lang="lt-LT" sz="800" dirty="0"/>
              <a:t>Kontaktinis asmuo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Saulius Skilinskas  </a:t>
            </a:r>
          </a:p>
          <a:p>
            <a:r>
              <a:rPr lang="lt-LT" sz="800" dirty="0"/>
              <a:t>Tel. Nr. 8 611 36362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19705" y="1591810"/>
            <a:ext cx="2269650" cy="615553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Laikas</a:t>
            </a:r>
            <a:r>
              <a:rPr lang="en-US" sz="800" dirty="0" smtClean="0"/>
              <a:t>: 2018 05 </a:t>
            </a:r>
            <a:r>
              <a:rPr lang="lt-LT" sz="800" dirty="0"/>
              <a:t> </a:t>
            </a:r>
            <a:r>
              <a:rPr lang="lt-LT" sz="800" dirty="0" smtClean="0"/>
              <a:t>14 - 18  09:00 - 17:00</a:t>
            </a:r>
            <a:endParaRPr lang="en-US" sz="800" dirty="0" smtClean="0"/>
          </a:p>
          <a:p>
            <a:r>
              <a:rPr lang="lt-LT" sz="1000" b="1" dirty="0" smtClean="0"/>
              <a:t>Pratybų vietos sutvarkymas</a:t>
            </a:r>
          </a:p>
          <a:p>
            <a:r>
              <a:rPr lang="lt-LT" sz="800" dirty="0"/>
              <a:t> Kontaktinis asmuo  </a:t>
            </a:r>
            <a:r>
              <a:rPr lang="lt-LT" sz="800" dirty="0" err="1"/>
              <a:t>št</a:t>
            </a:r>
            <a:r>
              <a:rPr lang="lt-LT" sz="800" dirty="0"/>
              <a:t>. </a:t>
            </a:r>
            <a:r>
              <a:rPr lang="lt-LT" sz="800" dirty="0" err="1"/>
              <a:t>srž</a:t>
            </a:r>
            <a:r>
              <a:rPr lang="lt-LT" sz="800" dirty="0"/>
              <a:t>. Antanas  Einingis  Tel. Nr. 8 686 71388</a:t>
            </a:r>
            <a:endParaRPr lang="lt-LT" sz="800" b="1" dirty="0" smtClean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59553" y="2248194"/>
            <a:ext cx="731447" cy="4657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80129" y="2679126"/>
            <a:ext cx="403141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7" name="TextBox 46"/>
          <p:cNvSpPr txBox="1"/>
          <p:nvPr/>
        </p:nvSpPr>
        <p:spPr>
          <a:xfrm flipH="1">
            <a:off x="1570248" y="2678114"/>
            <a:ext cx="4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27</a:t>
            </a:r>
            <a:endParaRPr lang="lt-LT" dirty="0"/>
          </a:p>
        </p:txBody>
      </p:sp>
      <p:cxnSp>
        <p:nvCxnSpPr>
          <p:cNvPr id="48" name="Straight Arrow Connector 47"/>
          <p:cNvCxnSpPr>
            <a:endCxn id="47" idx="0"/>
          </p:cNvCxnSpPr>
          <p:nvPr/>
        </p:nvCxnSpPr>
        <p:spPr>
          <a:xfrm>
            <a:off x="1317828" y="1497577"/>
            <a:ext cx="480822" cy="1180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5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1401</Words>
  <Application>Microsoft Office PowerPoint</Application>
  <PresentationFormat>On-screen Show (4:3)</PresentationFormat>
  <Paragraphs>215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KMPB TARPTAUTINIAI MOKYMAI ,,JURBARKAS 2018” 1/</dc:title>
  <dc:creator>Žydrūnas Bajalis</dc:creator>
  <cp:lastModifiedBy>AdmLKTPS</cp:lastModifiedBy>
  <cp:revision>66</cp:revision>
  <cp:lastPrinted>2018-04-17T12:16:13Z</cp:lastPrinted>
  <dcterms:created xsi:type="dcterms:W3CDTF">2006-08-16T00:00:00Z</dcterms:created>
  <dcterms:modified xsi:type="dcterms:W3CDTF">2018-04-18T09:34:48Z</dcterms:modified>
</cp:coreProperties>
</file>